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uca" initials="L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9D1200"/>
    <a:srgbClr val="CCFF99"/>
    <a:srgbClr val="CCFFCC"/>
    <a:srgbClr val="CCECFF"/>
    <a:srgbClr val="D9E8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595" autoAdjust="0"/>
    <p:restoredTop sz="90993" autoAdjust="0"/>
  </p:normalViewPr>
  <p:slideViewPr>
    <p:cSldViewPr>
      <p:cViewPr>
        <p:scale>
          <a:sx n="32" d="100"/>
          <a:sy n="32" d="100"/>
        </p:scale>
        <p:origin x="-1720" y="4448"/>
      </p:cViewPr>
      <p:guideLst>
        <p:guide orient="horz" pos="13483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793CFF-09EF-344A-81EC-910F80ACE57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308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16150" y="685800"/>
            <a:ext cx="24257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526546-DDFE-6444-9522-E6C8056C2B0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528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70125" y="14266863"/>
            <a:ext cx="25734963" cy="7135812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Fare clic per modificare stile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41838" y="24257000"/>
            <a:ext cx="21191537" cy="10937875"/>
          </a:xfrm>
        </p:spPr>
        <p:txBody>
          <a:bodyPr/>
          <a:lstStyle>
            <a:lvl1pPr marL="0" indent="0" algn="ctr">
              <a:buFont typeface="Wingdings" charset="2"/>
              <a:buNone/>
              <a:defRPr/>
            </a:lvl1pPr>
          </a:lstStyle>
          <a:p>
            <a:r>
              <a:rPr lang="de-DE"/>
              <a:t>Fare clic per modificare lo stile del sottotitolo dello schema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241F1B9E-1952-8144-922D-5900E640A1A2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4B4DE76-0AED-2C4B-BA9E-0BC2CD37E2E7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2538" y="3805238"/>
            <a:ext cx="6432550" cy="342439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0125" y="3805238"/>
            <a:ext cx="19150013" cy="342439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DB75A3-55A3-2948-924A-8A90ECF1157A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61FECBE-39D3-A941-AF59-2A74607E2971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775" y="27505025"/>
            <a:ext cx="25734963" cy="8501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775" y="18141950"/>
            <a:ext cx="25734963" cy="93630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FC8B2CB-401B-9743-B38A-FBEF3428EC34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0125" y="12365038"/>
            <a:ext cx="12790488" cy="25684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13013" y="12365038"/>
            <a:ext cx="12792075" cy="25684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281D908-3C81-694E-820C-B94FCC298FA9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5" y="1714500"/>
            <a:ext cx="27246263" cy="713422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475" y="9580563"/>
            <a:ext cx="13376275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475" y="13574713"/>
            <a:ext cx="13376275" cy="24661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700" y="9580563"/>
            <a:ext cx="13381038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700" y="13574713"/>
            <a:ext cx="13381038" cy="24661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21489F4-C958-DB4F-B7C1-1213D6006D0B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E135D82-3429-3E42-874E-356A88D1EB42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5F0FEED-25CD-CF43-B837-857529486BC4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5" y="1704975"/>
            <a:ext cx="9959975" cy="7251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400" y="1704975"/>
            <a:ext cx="16924338" cy="365315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475" y="8956675"/>
            <a:ext cx="9959975" cy="29279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F5C53AE-7AA0-3E42-A9A4-90322517C97B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075" y="29962475"/>
            <a:ext cx="18165763" cy="35369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075" y="3824288"/>
            <a:ext cx="18165763" cy="256825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075" y="33499425"/>
            <a:ext cx="18165763" cy="50244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C9F212-7A12-1240-A5A8-0536C69FF58E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0125" y="3805238"/>
            <a:ext cx="25734963" cy="7134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stile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0125" y="12365038"/>
            <a:ext cx="25734963" cy="25684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0125" y="38998525"/>
            <a:ext cx="6307138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defTabSz="871538">
              <a:defRPr sz="1300"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4150" y="38998525"/>
            <a:ext cx="9586913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algn="ctr" defTabSz="871538">
              <a:defRPr sz="1300"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7950" y="38998525"/>
            <a:ext cx="6307138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algn="r" defTabSz="871538">
              <a:defRPr sz="1300">
                <a:latin typeface="+mn-lt"/>
              </a:defRPr>
            </a:lvl1pPr>
          </a:lstStyle>
          <a:p>
            <a:fld id="{0279421C-769D-3F45-AF4E-06BC7110544E}" type="slidenum">
              <a:rPr lang="it-IT"/>
              <a:pPr/>
              <a:t>‹#›</a:t>
            </a:fld>
            <a:endParaRPr lang="it-IT"/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1040606" y="41136093"/>
            <a:ext cx="28270200" cy="1588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9D12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2" name="Picture 11" descr="mica2dot.jpg"/>
          <p:cNvPicPr>
            <a:picLocks noChangeAspect="1"/>
          </p:cNvPicPr>
          <p:nvPr userDrawn="1"/>
        </p:nvPicPr>
        <p:blipFill>
          <a:blip r:embed="rId13">
            <a:alphaModFix amt="15000"/>
          </a:blip>
          <a:stretch>
            <a:fillRect/>
          </a:stretch>
        </p:blipFill>
        <p:spPr>
          <a:xfrm>
            <a:off x="10705182" y="21060230"/>
            <a:ext cx="19215224" cy="21525251"/>
          </a:xfrm>
          <a:prstGeom prst="rect">
            <a:avLst/>
          </a:prstGeom>
        </p:spPr>
      </p:pic>
      <p:pic>
        <p:nvPicPr>
          <p:cNvPr id="13" name="Picture 12" descr="mica2dot.jpg"/>
          <p:cNvPicPr>
            <a:picLocks noChangeAspect="1"/>
          </p:cNvPicPr>
          <p:nvPr userDrawn="1"/>
        </p:nvPicPr>
        <p:blipFill>
          <a:blip r:embed="rId13">
            <a:alphaModFix amt="15000"/>
          </a:blip>
          <a:stretch>
            <a:fillRect/>
          </a:stretch>
        </p:blipFill>
        <p:spPr>
          <a:xfrm>
            <a:off x="0" y="65881"/>
            <a:ext cx="19215224" cy="215252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+mj-lt"/>
          <a:ea typeface="+mj-ea"/>
          <a:cs typeface="+mj-cs"/>
        </a:defRPr>
      </a:lvl1pPr>
      <a:lvl2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2pPr>
      <a:lvl3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3pPr>
      <a:lvl4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4pPr>
      <a:lvl5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5pPr>
      <a:lvl6pPr marL="4572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6pPr>
      <a:lvl7pPr marL="9144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7pPr>
      <a:lvl8pPr marL="13716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8pPr>
      <a:lvl9pPr marL="18288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9pPr>
    </p:titleStyle>
    <p:bodyStyle>
      <a:lvl1pPr marL="327025" indent="-327025" algn="l" defTabSz="871538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charset="2"/>
        <a:buChar char="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08025" indent="-271463" algn="l" defTabSz="871538" rtl="0" fontAlgn="base">
        <a:spcBef>
          <a:spcPct val="20000"/>
        </a:spcBef>
        <a:spcAft>
          <a:spcPct val="0"/>
        </a:spcAft>
        <a:buClr>
          <a:schemeClr val="hlink"/>
        </a:buClr>
        <a:buSzPct val="90000"/>
        <a:buFont typeface="Wingdings" charset="2"/>
        <a:buChar char=""/>
        <a:defRPr sz="2700">
          <a:solidFill>
            <a:schemeClr val="tx1"/>
          </a:solidFill>
          <a:latin typeface="+mn-lt"/>
          <a:ea typeface="+mn-ea"/>
        </a:defRPr>
      </a:lvl2pPr>
      <a:lvl3pPr marL="1089025" indent="-217488" algn="l" defTabSz="871538" rtl="0" fontAlgn="base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charset="2"/>
        <a:buChar char=""/>
        <a:defRPr sz="2300">
          <a:solidFill>
            <a:schemeClr val="tx1"/>
          </a:solidFill>
          <a:latin typeface="+mn-lt"/>
          <a:ea typeface="+mn-ea"/>
        </a:defRPr>
      </a:lvl3pPr>
      <a:lvl4pPr marL="1525588" indent="-217488" algn="l" defTabSz="871538" rtl="0" fontAlgn="base">
        <a:spcBef>
          <a:spcPct val="20000"/>
        </a:spcBef>
        <a:spcAft>
          <a:spcPct val="0"/>
        </a:spcAft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4pPr>
      <a:lvl5pPr marL="19621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5pPr>
      <a:lvl6pPr marL="24193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6pPr>
      <a:lvl7pPr marL="28765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7pPr>
      <a:lvl8pPr marL="33337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8pPr>
      <a:lvl9pPr marL="37909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emf"/><Relationship Id="rId10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-11749" y="-1"/>
            <a:ext cx="30275213" cy="80083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>
              <a:lnSpc>
                <a:spcPct val="80000"/>
              </a:lnSpc>
              <a:spcBef>
                <a:spcPts val="1200"/>
              </a:spcBef>
            </a:pPr>
            <a:r>
              <a:rPr lang="en-US" sz="12000" b="1" dirty="0" smtClean="0">
                <a:solidFill>
                  <a:schemeClr val="tx2"/>
                </a:solidFill>
                <a:latin typeface="+mn-lt"/>
                <a:cs typeface="Trebuchet MS"/>
              </a:rPr>
              <a:t>Towards Context-Oriented Programming for Wireless Sensor Networks</a:t>
            </a:r>
          </a:p>
          <a:p>
            <a:pPr algn="ctr" defTabSz="830263" eaLnBrk="1" hangingPunct="1">
              <a:lnSpc>
                <a:spcPct val="80000"/>
              </a:lnSpc>
              <a:spcBef>
                <a:spcPts val="1800"/>
              </a:spcBef>
            </a:pPr>
            <a:r>
              <a:rPr lang="en-US" sz="3600" dirty="0" smtClean="0"/>
              <a:t>Mikhail </a:t>
            </a:r>
            <a:r>
              <a:rPr lang="en-US" sz="3600" dirty="0" err="1" smtClean="0"/>
              <a:t>Afanasov</a:t>
            </a:r>
            <a:r>
              <a:rPr lang="en-US" sz="3600" dirty="0" smtClean="0"/>
              <a:t>, </a:t>
            </a:r>
            <a:r>
              <a:rPr lang="en-US" sz="3600" dirty="0" smtClean="0">
                <a:solidFill>
                  <a:schemeClr val="tx2"/>
                </a:solidFill>
                <a:latin typeface="Trebuchet MS" charset="0"/>
              </a:rPr>
              <a:t>Luca </a:t>
            </a:r>
            <a:r>
              <a:rPr lang="en-US" sz="3600" dirty="0" err="1" smtClean="0">
                <a:solidFill>
                  <a:schemeClr val="tx2"/>
                </a:solidFill>
                <a:latin typeface="Trebuchet MS" charset="0"/>
              </a:rPr>
              <a:t>Mottola</a:t>
            </a:r>
            <a:endParaRPr lang="en-US" sz="3600" dirty="0" smtClean="0">
              <a:solidFill>
                <a:schemeClr val="tx2"/>
              </a:solidFill>
              <a:latin typeface="Trebuchet MS" charset="0"/>
            </a:endParaRPr>
          </a:p>
          <a:p>
            <a:pPr algn="ctr" defTabSz="830263" eaLnBrk="1" hangingPunct="1">
              <a:lnSpc>
                <a:spcPct val="80000"/>
              </a:lnSpc>
              <a:spcBef>
                <a:spcPts val="1800"/>
              </a:spcBef>
            </a:pPr>
            <a:r>
              <a:rPr lang="en-US" sz="3600" dirty="0" err="1" smtClean="0"/>
              <a:t>Politecnico</a:t>
            </a:r>
            <a:r>
              <a:rPr lang="en-US" sz="3600" dirty="0" smtClean="0"/>
              <a:t> di Milano (Italy)</a:t>
            </a:r>
            <a:endParaRPr lang="en-US" sz="3600" dirty="0" smtClean="0">
              <a:solidFill>
                <a:schemeClr val="tx2"/>
              </a:solidFill>
              <a:latin typeface="Trebuchet MS" charset="0"/>
            </a:endParaRPr>
          </a:p>
          <a:p>
            <a:pPr algn="ctr" defTabSz="830263" eaLnBrk="1" hangingPunct="1">
              <a:spcBef>
                <a:spcPts val="1800"/>
              </a:spcBef>
            </a:pPr>
            <a:r>
              <a:rPr lang="en-US" sz="3600" dirty="0" smtClean="0">
                <a:solidFill>
                  <a:schemeClr val="tx2"/>
                </a:solidFill>
                <a:latin typeface="Trebuchet MS" charset="0"/>
              </a:rPr>
              <a:t>Contact email: </a:t>
            </a:r>
            <a:r>
              <a:rPr lang="en-US" sz="3600" b="1" dirty="0" err="1" smtClean="0">
                <a:solidFill>
                  <a:schemeClr val="tx2"/>
                </a:solidFill>
                <a:latin typeface="Courier New"/>
                <a:cs typeface="Courier New"/>
              </a:rPr>
              <a:t>thiemo@sics.se</a:t>
            </a:r>
            <a:endParaRPr lang="en-US" sz="3600" b="1" dirty="0">
              <a:solidFill>
                <a:schemeClr val="tx2"/>
              </a:solidFill>
              <a:latin typeface="Courier New"/>
              <a:cs typeface="Courier New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1542" y="8296425"/>
            <a:ext cx="6336704" cy="4752528"/>
          </a:xfrm>
          <a:prstGeom prst="rect">
            <a:avLst/>
          </a:prstGeom>
        </p:spPr>
      </p:pic>
      <p:sp>
        <p:nvSpPr>
          <p:cNvPr id="38" name="Rectangle 7"/>
          <p:cNvSpPr>
            <a:spLocks noRot="1" noChangeArrowheads="1"/>
          </p:cNvSpPr>
          <p:nvPr/>
        </p:nvSpPr>
        <p:spPr bwMode="auto">
          <a:xfrm>
            <a:off x="519982" y="8008393"/>
            <a:ext cx="29116337" cy="54006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sp>
        <p:nvSpPr>
          <p:cNvPr id="40" name="Rectangle 8"/>
          <p:cNvSpPr>
            <a:spLocks noChangeArrowheads="1"/>
          </p:cNvSpPr>
          <p:nvPr/>
        </p:nvSpPr>
        <p:spPr bwMode="auto">
          <a:xfrm>
            <a:off x="591990" y="7936385"/>
            <a:ext cx="13969552" cy="5544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Easy-way programming for Wireless Sensor Networks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sp>
        <p:nvSpPr>
          <p:cNvPr id="31" name="Rectangle 7"/>
          <p:cNvSpPr>
            <a:spLocks noRot="1" noChangeArrowheads="1"/>
          </p:cNvSpPr>
          <p:nvPr/>
        </p:nvSpPr>
        <p:spPr bwMode="auto">
          <a:xfrm>
            <a:off x="519982" y="26730473"/>
            <a:ext cx="29116337" cy="1375352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120000"/>
              </a:lnSpc>
              <a:spcBef>
                <a:spcPts val="24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sp>
        <p:nvSpPr>
          <p:cNvPr id="33" name="Rectangle 8"/>
          <p:cNvSpPr>
            <a:spLocks noChangeArrowheads="1"/>
          </p:cNvSpPr>
          <p:nvPr/>
        </p:nvSpPr>
        <p:spPr bwMode="auto">
          <a:xfrm>
            <a:off x="519982" y="13408993"/>
            <a:ext cx="29091232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Smart Home example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77166" y="18449553"/>
            <a:ext cx="7830745" cy="5356017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8334" y="16649353"/>
            <a:ext cx="5080000" cy="4762500"/>
          </a:xfrm>
          <a:prstGeom prst="rect">
            <a:avLst/>
          </a:prstGeom>
        </p:spPr>
      </p:pic>
      <p:sp>
        <p:nvSpPr>
          <p:cNvPr id="62" name="Rectangle 8"/>
          <p:cNvSpPr>
            <a:spLocks noChangeArrowheads="1"/>
          </p:cNvSpPr>
          <p:nvPr/>
        </p:nvSpPr>
        <p:spPr bwMode="auto">
          <a:xfrm>
            <a:off x="21690334" y="41442481"/>
            <a:ext cx="8584879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b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UBICOMP13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 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– 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Zurich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 (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Switzerland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)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, 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September 8</a:t>
            </a:r>
            <a:r>
              <a:rPr lang="en-US" sz="3600" b="1" i="1" baseline="30000" dirty="0" smtClean="0">
                <a:solidFill>
                  <a:schemeClr val="tx2"/>
                </a:solidFill>
                <a:latin typeface="Trebuchet MS" charset="0"/>
              </a:rPr>
              <a:t>th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-12</a:t>
            </a:r>
            <a:r>
              <a:rPr lang="en-US" sz="3600" b="1" i="1" baseline="30000" dirty="0" smtClean="0">
                <a:solidFill>
                  <a:schemeClr val="tx2"/>
                </a:solidFill>
                <a:latin typeface="Trebuchet MS" charset="0"/>
              </a:rPr>
              <a:t>th</a:t>
            </a:r>
            <a:endParaRPr lang="en-US" sz="36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990" y="41204081"/>
            <a:ext cx="3240360" cy="13008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4398" y="41276089"/>
            <a:ext cx="6832600" cy="1333500"/>
          </a:xfrm>
          <a:prstGeom prst="rect">
            <a:avLst/>
          </a:prstGeom>
        </p:spPr>
      </p:pic>
      <p:sp>
        <p:nvSpPr>
          <p:cNvPr id="32" name="Rectangle 8"/>
          <p:cNvSpPr>
            <a:spLocks noChangeArrowheads="1"/>
          </p:cNvSpPr>
          <p:nvPr/>
        </p:nvSpPr>
        <p:spPr bwMode="auto">
          <a:xfrm>
            <a:off x="519982" y="25218305"/>
            <a:ext cx="29091232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err="1" smtClean="0">
                <a:solidFill>
                  <a:schemeClr val="tx2"/>
                </a:solidFill>
                <a:latin typeface="Trebuchet MS" charset="0"/>
              </a:rPr>
              <a:t>ConesC</a:t>
            </a:r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 way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2030" y="28153457"/>
            <a:ext cx="13825536" cy="109082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073710" y="29610793"/>
            <a:ext cx="6134100" cy="5156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554430" y="29610793"/>
            <a:ext cx="6089650" cy="51117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314070" y="35155409"/>
            <a:ext cx="6134100" cy="14224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506758" y="8728473"/>
            <a:ext cx="3161036" cy="202331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578766" y="10600681"/>
            <a:ext cx="3161036" cy="202331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338406" y="10672689"/>
            <a:ext cx="3161036" cy="2023315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194390" y="8728473"/>
            <a:ext cx="3161036" cy="202331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0538206" y="19889713"/>
            <a:ext cx="7837605" cy="4608512"/>
          </a:xfrm>
          <a:prstGeom prst="rect">
            <a:avLst/>
          </a:prstGeom>
        </p:spPr>
      </p:pic>
      <p:sp>
        <p:nvSpPr>
          <p:cNvPr id="21" name="Oval Callout 20"/>
          <p:cNvSpPr/>
          <p:nvPr/>
        </p:nvSpPr>
        <p:spPr bwMode="auto">
          <a:xfrm rot="4657261">
            <a:off x="22372408" y="6068918"/>
            <a:ext cx="4679574" cy="9288935"/>
          </a:xfrm>
          <a:prstGeom prst="wedgeEllipseCallou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Down Arrow 22"/>
          <p:cNvSpPr/>
          <p:nvPr/>
        </p:nvSpPr>
        <p:spPr bwMode="auto">
          <a:xfrm>
            <a:off x="18377966" y="11392769"/>
            <a:ext cx="9289032" cy="8208912"/>
          </a:xfrm>
          <a:prstGeom prst="downArrow">
            <a:avLst>
              <a:gd name="adj1" fmla="val 67740"/>
              <a:gd name="adj2" fmla="val 21406"/>
            </a:avLst>
          </a:prstGeo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  <a:tileRect/>
            </a:gra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Rectangle 7"/>
          <p:cNvSpPr>
            <a:spLocks noRot="1" noChangeArrowheads="1"/>
          </p:cNvSpPr>
          <p:nvPr/>
        </p:nvSpPr>
        <p:spPr bwMode="auto">
          <a:xfrm>
            <a:off x="519982" y="15281201"/>
            <a:ext cx="29116337" cy="9937104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fera">
  <a:themeElements>
    <a:clrScheme name="Sfera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66"/>
      </a:accent1>
      <a:accent2>
        <a:srgbClr val="004080"/>
      </a:accent2>
      <a:accent3>
        <a:srgbClr val="FFFFFF"/>
      </a:accent3>
      <a:accent4>
        <a:srgbClr val="000000"/>
      </a:accent4>
      <a:accent5>
        <a:srgbClr val="FFFFB8"/>
      </a:accent5>
      <a:accent6>
        <a:srgbClr val="003973"/>
      </a:accent6>
      <a:hlink>
        <a:srgbClr val="008040"/>
      </a:hlink>
      <a:folHlink>
        <a:srgbClr val="800000"/>
      </a:folHlink>
    </a:clrScheme>
    <a:fontScheme name="Sfera">
      <a:majorFont>
        <a:latin typeface="Trebuchet MS"/>
        <a:ea typeface="ＭＳ Ｐゴシック"/>
        <a:cs typeface="ＭＳ Ｐゴシック"/>
      </a:majorFont>
      <a:minorFont>
        <a:latin typeface="Trebuchet MS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Sfer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fera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66"/>
        </a:accent1>
        <a:accent2>
          <a:srgbClr val="004080"/>
        </a:accent2>
        <a:accent3>
          <a:srgbClr val="FFFFFF"/>
        </a:accent3>
        <a:accent4>
          <a:srgbClr val="000000"/>
        </a:accent4>
        <a:accent5>
          <a:srgbClr val="FFFFB8"/>
        </a:accent5>
        <a:accent6>
          <a:srgbClr val="003973"/>
        </a:accent6>
        <a:hlink>
          <a:srgbClr val="00804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2004:Modelli:Presentazioni:Strutture:Sfera</Template>
  <TotalTime>7573</TotalTime>
  <Words>50</Words>
  <Application>Microsoft Macintosh PowerPoint</Application>
  <PresentationFormat>Custom</PresentationFormat>
  <Paragraphs>8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Sfera</vt:lpstr>
      <vt:lpstr>PowerPoint Presentation</vt:lpstr>
    </vt:vector>
  </TitlesOfParts>
  <Company>*** ********** * ******** **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******* ********* **************</dc:creator>
  <cp:lastModifiedBy>Mikhail Afanasov</cp:lastModifiedBy>
  <cp:revision>284</cp:revision>
  <cp:lastPrinted>2010-04-06T10:49:08Z</cp:lastPrinted>
  <dcterms:created xsi:type="dcterms:W3CDTF">2011-02-15T13:14:33Z</dcterms:created>
  <dcterms:modified xsi:type="dcterms:W3CDTF">2013-05-29T15:40:10Z</dcterms:modified>
</cp:coreProperties>
</file>

<file path=docProps/thumbnail.jpeg>
</file>